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Playfair Display"/>
      <p:regular r:id="rId11"/>
      <p:bold r:id="rId12"/>
      <p:italic r:id="rId13"/>
      <p:boldItalic r:id="rId14"/>
    </p:embeddedFont>
    <p:embeddedFont>
      <p:font typeface="Helvetica Neue"/>
      <p:regular r:id="rId15"/>
      <p:bold r:id="rId16"/>
      <p:italic r:id="rId17"/>
      <p:boldItalic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53E3CB0-EC30-49AF-B3F7-43635AAB59A1}">
  <a:tblStyle styleId="{A53E3CB0-EC30-49AF-B3F7-43635AAB59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font" Target="fonts/PlayfairDisplay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PlayfairDisplay-italic.fntdata"/><Relationship Id="rId12" Type="http://schemas.openxmlformats.org/officeDocument/2006/relationships/font" Target="fonts/PlayfairDisplay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5" Type="http://schemas.openxmlformats.org/officeDocument/2006/relationships/font" Target="fonts/HelveticaNeue-regular.fntdata"/><Relationship Id="rId14" Type="http://schemas.openxmlformats.org/officeDocument/2006/relationships/font" Target="fonts/PlayfairDisplay-boldItalic.fntdata"/><Relationship Id="rId17" Type="http://schemas.openxmlformats.org/officeDocument/2006/relationships/font" Target="fonts/HelveticaNeue-italic.fntdata"/><Relationship Id="rId16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HelveticaNeue-boldItalic.fntdata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9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d38b19196_0_205:notes"/>
          <p:cNvSpPr/>
          <p:nvPr>
            <p:ph idx="2" type="sldImg"/>
          </p:nvPr>
        </p:nvSpPr>
        <p:spPr>
          <a:xfrm>
            <a:off x="38119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d38b19196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3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3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67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279788" y="138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{A53E3CB0-EC30-49AF-B3F7-43635AAB59A1}</a:tableStyleId>
              </a:tblPr>
              <a:tblGrid>
                <a:gridCol w="4553350"/>
              </a:tblGrid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rgbClr val="0D6075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Student Evaluation Form - Mixed Group</a:t>
                      </a:r>
                      <a:endParaRPr sz="1900">
                        <a:solidFill>
                          <a:srgbClr val="0D6075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5" name="Google Shape;55;p13"/>
          <p:cNvGraphicFramePr/>
          <p:nvPr/>
        </p:nvGraphicFramePr>
        <p:xfrm>
          <a:off x="279800" y="9285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{A53E3CB0-EC30-49AF-B3F7-43635AAB59A1}</a:tableStyleId>
              </a:tblPr>
              <a:tblGrid>
                <a:gridCol w="747825"/>
                <a:gridCol w="1405600"/>
                <a:gridCol w="818200"/>
                <a:gridCol w="1325450"/>
                <a:gridCol w="767475"/>
                <a:gridCol w="1376175"/>
                <a:gridCol w="737050"/>
                <a:gridCol w="1406600"/>
              </a:tblGrid>
              <a:tr h="811275">
                <a:tc gridSpan="8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D6075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 </a:t>
                      </a:r>
                      <a:endParaRPr sz="1200">
                        <a:solidFill>
                          <a:srgbClr val="0D6075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100">
                          <a:solidFill>
                            <a:srgbClr val="0D6075"/>
                          </a:solidFill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“</a:t>
                      </a:r>
                      <a:r>
                        <a:rPr b="1" lang="en" sz="2100">
                          <a:solidFill>
                            <a:srgbClr val="0D6075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enjoyed the “This Girl Is Me” session</a:t>
                      </a:r>
                      <a:endParaRPr i="1" sz="13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300">
                          <a:solidFill>
                            <a:srgbClr val="0D6075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 </a:t>
                      </a:r>
                      <a:endParaRPr sz="300">
                        <a:solidFill>
                          <a:srgbClr val="0D6075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64542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agree with the statement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 Lot</a:t>
                      </a:r>
                      <a:endParaRPr b="1"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agree with the statement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Quite A Lot</a:t>
                      </a:r>
                      <a:endParaRPr b="1"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agree with the statement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Not Much</a:t>
                      </a:r>
                      <a:endParaRPr b="1"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agree with the statement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Not At All</a:t>
                      </a:r>
                      <a:endParaRPr b="1"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661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Female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Male           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Female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Male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Female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Male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Female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Male       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6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53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289350" y="138625"/>
            <a:ext cx="163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6473100" y="75575"/>
            <a:ext cx="2670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01596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Automotive</a:t>
            </a: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1" lang="en" sz="1600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30% Club</a:t>
            </a:r>
            <a:endParaRPr b="1" sz="1600">
              <a:solidFill>
                <a:srgbClr val="66666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666666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1755075" y="2373925"/>
            <a:ext cx="10500" cy="239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>
            <a:off x="3976825" y="2353625"/>
            <a:ext cx="5100" cy="2417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6046400" y="2373925"/>
            <a:ext cx="20400" cy="243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>
            <a:off x="8187000" y="2394225"/>
            <a:ext cx="10800" cy="2365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1745075" y="2384075"/>
            <a:ext cx="852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Non BInary</a:t>
            </a:r>
            <a:endParaRPr sz="12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910975" y="2348075"/>
            <a:ext cx="666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Non Binary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6054375" y="2348075"/>
            <a:ext cx="666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Non Binary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8151625" y="2358800"/>
            <a:ext cx="712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Non Binary</a:t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